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0" r:id="rId5"/>
    <p:sldId id="256" r:id="rId6"/>
    <p:sldId id="257" r:id="rId7"/>
    <p:sldId id="258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41" autoAdjust="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C2B3D708-49BC-FAC3-4F11-7E46A7EF7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212930"/>
              </p:ext>
            </p:extLst>
          </p:nvPr>
        </p:nvGraphicFramePr>
        <p:xfrm>
          <a:off x="2032000" y="2392680"/>
          <a:ext cx="8128000" cy="2072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625032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a-IR" sz="2800" dirty="0">
                          <a:solidFill>
                            <a:schemeClr val="bg1"/>
                          </a:solidFill>
                        </a:rPr>
                        <a:t>اولویت ها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832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2800" dirty="0">
                          <a:solidFill>
                            <a:schemeClr val="bg1"/>
                          </a:solidFill>
                        </a:rPr>
                        <a:t>بخش اخبار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34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2800" dirty="0">
                          <a:solidFill>
                            <a:schemeClr val="bg1"/>
                          </a:solidFill>
                        </a:rPr>
                        <a:t>ادمین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11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2800" dirty="0">
                          <a:solidFill>
                            <a:schemeClr val="bg1"/>
                          </a:solidFill>
                        </a:rPr>
                        <a:t>روز شمار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783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87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F2B811-6039-C4F7-0E6E-DDD36F1C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D0C1979-E42B-EE0F-C101-E8F56ECB5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925511"/>
              </p:ext>
            </p:extLst>
          </p:nvPr>
        </p:nvGraphicFramePr>
        <p:xfrm>
          <a:off x="1857625" y="2466340"/>
          <a:ext cx="8475585" cy="28397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695117">
                  <a:extLst>
                    <a:ext uri="{9D8B030D-6E8A-4147-A177-3AD203B41FA5}">
                      <a16:colId xmlns:a16="http://schemas.microsoft.com/office/drawing/2014/main" val="3536481865"/>
                    </a:ext>
                  </a:extLst>
                </a:gridCol>
                <a:gridCol w="1695117">
                  <a:extLst>
                    <a:ext uri="{9D8B030D-6E8A-4147-A177-3AD203B41FA5}">
                      <a16:colId xmlns:a16="http://schemas.microsoft.com/office/drawing/2014/main" val="2476765701"/>
                    </a:ext>
                  </a:extLst>
                </a:gridCol>
                <a:gridCol w="1695117">
                  <a:extLst>
                    <a:ext uri="{9D8B030D-6E8A-4147-A177-3AD203B41FA5}">
                      <a16:colId xmlns:a16="http://schemas.microsoft.com/office/drawing/2014/main" val="892970482"/>
                    </a:ext>
                  </a:extLst>
                </a:gridCol>
                <a:gridCol w="1695117">
                  <a:extLst>
                    <a:ext uri="{9D8B030D-6E8A-4147-A177-3AD203B41FA5}">
                      <a16:colId xmlns:a16="http://schemas.microsoft.com/office/drawing/2014/main" val="3715053246"/>
                    </a:ext>
                  </a:extLst>
                </a:gridCol>
                <a:gridCol w="1695117">
                  <a:extLst>
                    <a:ext uri="{9D8B030D-6E8A-4147-A177-3AD203B41FA5}">
                      <a16:colId xmlns:a16="http://schemas.microsoft.com/office/drawing/2014/main" val="1421943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نام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Admin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Teacher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Student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07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role_id</a:t>
                      </a:r>
                      <a:r>
                        <a:rPr lang="en-US" b="1" dirty="0"/>
                        <a:t> (to identify access level)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44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b="1" dirty="0"/>
                        <a:t>دسترسی ها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دسترسی کامل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مدیریت اخبار و حضور غیاب</a:t>
                      </a:r>
                    </a:p>
                    <a:p>
                      <a:pPr algn="ctr"/>
                      <a:r>
                        <a:rPr lang="fa-IR" dirty="0"/>
                        <a:t>مدیریت کاربران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مدیریت حضور و غیاب و اخبار کلاس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دیدن اخبار و حضور و غیاب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10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b="1" dirty="0"/>
                        <a:t>شامل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برنامه نویس ها و مدیر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معاونین و مسئولین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معلم ها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دانش آموز ها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662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32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F2B811-6039-C4F7-0E6E-DDD36F1C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6C4A786-6113-EB59-CEF6-EF068C130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74827"/>
              </p:ext>
            </p:extLst>
          </p:nvPr>
        </p:nvGraphicFramePr>
        <p:xfrm>
          <a:off x="366480" y="2096887"/>
          <a:ext cx="11457876" cy="1925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0884">
                  <a:extLst>
                    <a:ext uri="{9D8B030D-6E8A-4147-A177-3AD203B41FA5}">
                      <a16:colId xmlns:a16="http://schemas.microsoft.com/office/drawing/2014/main" val="2869519462"/>
                    </a:ext>
                  </a:extLst>
                </a:gridCol>
                <a:gridCol w="1260884">
                  <a:extLst>
                    <a:ext uri="{9D8B030D-6E8A-4147-A177-3AD203B41FA5}">
                      <a16:colId xmlns:a16="http://schemas.microsoft.com/office/drawing/2014/main" val="272902371"/>
                    </a:ext>
                  </a:extLst>
                </a:gridCol>
                <a:gridCol w="1363663">
                  <a:extLst>
                    <a:ext uri="{9D8B030D-6E8A-4147-A177-3AD203B41FA5}">
                      <a16:colId xmlns:a16="http://schemas.microsoft.com/office/drawing/2014/main" val="2667376833"/>
                    </a:ext>
                  </a:extLst>
                </a:gridCol>
                <a:gridCol w="2919286">
                  <a:extLst>
                    <a:ext uri="{9D8B030D-6E8A-4147-A177-3AD203B41FA5}">
                      <a16:colId xmlns:a16="http://schemas.microsoft.com/office/drawing/2014/main" val="1395557626"/>
                    </a:ext>
                  </a:extLst>
                </a:gridCol>
                <a:gridCol w="860806">
                  <a:extLst>
                    <a:ext uri="{9D8B030D-6E8A-4147-A177-3AD203B41FA5}">
                      <a16:colId xmlns:a16="http://schemas.microsoft.com/office/drawing/2014/main" val="4177215574"/>
                    </a:ext>
                  </a:extLst>
                </a:gridCol>
                <a:gridCol w="1639189">
                  <a:extLst>
                    <a:ext uri="{9D8B030D-6E8A-4147-A177-3AD203B41FA5}">
                      <a16:colId xmlns:a16="http://schemas.microsoft.com/office/drawing/2014/main" val="364306840"/>
                    </a:ext>
                  </a:extLst>
                </a:gridCol>
                <a:gridCol w="2153164">
                  <a:extLst>
                    <a:ext uri="{9D8B030D-6E8A-4147-A177-3AD203B41FA5}">
                      <a16:colId xmlns:a16="http://schemas.microsoft.com/office/drawing/2014/main" val="102094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 panel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Categories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79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/news/{id}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/dashboard/{topic}/{action}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/category/{English-name}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3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/news/1, /news/2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r>
                        <a:rPr lang="en-US" b="0" dirty="0"/>
                        <a:t>/news/new</a:t>
                      </a:r>
                      <a:r>
                        <a:rPr lang="en-US" dirty="0"/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r>
                        <a:rPr lang="en-US" dirty="0"/>
                        <a:t>/users/add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/login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/news/add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/category/sport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33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6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F2B811-6039-C4F7-0E6E-DDD36F1C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6C4A786-6113-EB59-CEF6-EF068C130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469898"/>
              </p:ext>
            </p:extLst>
          </p:nvPr>
        </p:nvGraphicFramePr>
        <p:xfrm>
          <a:off x="743648" y="1959429"/>
          <a:ext cx="10704705" cy="1447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4973">
                  <a:extLst>
                    <a:ext uri="{9D8B030D-6E8A-4147-A177-3AD203B41FA5}">
                      <a16:colId xmlns:a16="http://schemas.microsoft.com/office/drawing/2014/main" val="2869519462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272902371"/>
                    </a:ext>
                  </a:extLst>
                </a:gridCol>
                <a:gridCol w="1077722">
                  <a:extLst>
                    <a:ext uri="{9D8B030D-6E8A-4147-A177-3AD203B41FA5}">
                      <a16:colId xmlns:a16="http://schemas.microsoft.com/office/drawing/2014/main" val="2667376833"/>
                    </a:ext>
                  </a:extLst>
                </a:gridCol>
                <a:gridCol w="1067054">
                  <a:extLst>
                    <a:ext uri="{9D8B030D-6E8A-4147-A177-3AD203B41FA5}">
                      <a16:colId xmlns:a16="http://schemas.microsoft.com/office/drawing/2014/main" val="2199812335"/>
                    </a:ext>
                  </a:extLst>
                </a:gridCol>
                <a:gridCol w="1050798">
                  <a:extLst>
                    <a:ext uri="{9D8B030D-6E8A-4147-A177-3AD203B41FA5}">
                      <a16:colId xmlns:a16="http://schemas.microsoft.com/office/drawing/2014/main" val="866701293"/>
                    </a:ext>
                  </a:extLst>
                </a:gridCol>
                <a:gridCol w="814114">
                  <a:extLst>
                    <a:ext uri="{9D8B030D-6E8A-4147-A177-3AD203B41FA5}">
                      <a16:colId xmlns:a16="http://schemas.microsoft.com/office/drawing/2014/main" val="4177215574"/>
                    </a:ext>
                  </a:extLst>
                </a:gridCol>
                <a:gridCol w="1208786">
                  <a:extLst>
                    <a:ext uri="{9D8B030D-6E8A-4147-A177-3AD203B41FA5}">
                      <a16:colId xmlns:a16="http://schemas.microsoft.com/office/drawing/2014/main" val="2895207425"/>
                    </a:ext>
                  </a:extLst>
                </a:gridCol>
                <a:gridCol w="1226058">
                  <a:extLst>
                    <a:ext uri="{9D8B030D-6E8A-4147-A177-3AD203B41FA5}">
                      <a16:colId xmlns:a16="http://schemas.microsoft.com/office/drawing/2014/main" val="2554998203"/>
                    </a:ext>
                  </a:extLst>
                </a:gridCol>
                <a:gridCol w="1729677">
                  <a:extLst>
                    <a:ext uri="{9D8B030D-6E8A-4147-A177-3AD203B41FA5}">
                      <a16:colId xmlns:a16="http://schemas.microsoft.com/office/drawing/2014/main" val="1578379507"/>
                    </a:ext>
                  </a:extLst>
                </a:gridCol>
                <a:gridCol w="686943">
                  <a:extLst>
                    <a:ext uri="{9D8B030D-6E8A-4147-A177-3AD203B41FA5}">
                      <a16:colId xmlns:a16="http://schemas.microsoft.com/office/drawing/2014/main" val="44728086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Users table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14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username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firstname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lastname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role_id</a:t>
                      </a:r>
                      <a:r>
                        <a:rPr lang="en-US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created_at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updated_at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profile_photo_url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79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0921111111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Hashed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Kobrai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url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3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0921111112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Hashed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Akbar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Asghari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url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3931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131791-B92C-29ED-5955-7BA7170DC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318630"/>
              </p:ext>
            </p:extLst>
          </p:nvPr>
        </p:nvGraphicFramePr>
        <p:xfrm>
          <a:off x="466955" y="3746680"/>
          <a:ext cx="11256926" cy="201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9936">
                  <a:extLst>
                    <a:ext uri="{9D8B030D-6E8A-4147-A177-3AD203B41FA5}">
                      <a16:colId xmlns:a16="http://schemas.microsoft.com/office/drawing/2014/main" val="2869519462"/>
                    </a:ext>
                  </a:extLst>
                </a:gridCol>
                <a:gridCol w="669227">
                  <a:extLst>
                    <a:ext uri="{9D8B030D-6E8A-4147-A177-3AD203B41FA5}">
                      <a16:colId xmlns:a16="http://schemas.microsoft.com/office/drawing/2014/main" val="272902371"/>
                    </a:ext>
                  </a:extLst>
                </a:gridCol>
                <a:gridCol w="1185037">
                  <a:extLst>
                    <a:ext uri="{9D8B030D-6E8A-4147-A177-3AD203B41FA5}">
                      <a16:colId xmlns:a16="http://schemas.microsoft.com/office/drawing/2014/main" val="2779203136"/>
                    </a:ext>
                  </a:extLst>
                </a:gridCol>
                <a:gridCol w="1000887">
                  <a:extLst>
                    <a:ext uri="{9D8B030D-6E8A-4147-A177-3AD203B41FA5}">
                      <a16:colId xmlns:a16="http://schemas.microsoft.com/office/drawing/2014/main" val="2199812335"/>
                    </a:ext>
                  </a:extLst>
                </a:gridCol>
                <a:gridCol w="849673">
                  <a:extLst>
                    <a:ext uri="{9D8B030D-6E8A-4147-A177-3AD203B41FA5}">
                      <a16:colId xmlns:a16="http://schemas.microsoft.com/office/drawing/2014/main" val="362498873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866701293"/>
                    </a:ext>
                  </a:extLst>
                </a:gridCol>
                <a:gridCol w="1290765">
                  <a:extLst>
                    <a:ext uri="{9D8B030D-6E8A-4147-A177-3AD203B41FA5}">
                      <a16:colId xmlns:a16="http://schemas.microsoft.com/office/drawing/2014/main" val="2895207425"/>
                    </a:ext>
                  </a:extLst>
                </a:gridCol>
                <a:gridCol w="1361948">
                  <a:extLst>
                    <a:ext uri="{9D8B030D-6E8A-4147-A177-3AD203B41FA5}">
                      <a16:colId xmlns:a16="http://schemas.microsoft.com/office/drawing/2014/main" val="2554998203"/>
                    </a:ext>
                  </a:extLst>
                </a:gridCol>
                <a:gridCol w="1287336">
                  <a:extLst>
                    <a:ext uri="{9D8B030D-6E8A-4147-A177-3AD203B41FA5}">
                      <a16:colId xmlns:a16="http://schemas.microsoft.com/office/drawing/2014/main" val="423719767"/>
                    </a:ext>
                  </a:extLst>
                </a:gridCol>
                <a:gridCol w="1104646">
                  <a:extLst>
                    <a:ext uri="{9D8B030D-6E8A-4147-A177-3AD203B41FA5}">
                      <a16:colId xmlns:a16="http://schemas.microsoft.com/office/drawing/2014/main" val="1578379507"/>
                    </a:ext>
                  </a:extLst>
                </a:gridCol>
                <a:gridCol w="1126871">
                  <a:extLst>
                    <a:ext uri="{9D8B030D-6E8A-4147-A177-3AD203B41FA5}">
                      <a16:colId xmlns:a16="http://schemas.microsoft.com/office/drawing/2014/main" val="3827620672"/>
                    </a:ext>
                  </a:extLst>
                </a:gridCol>
              </a:tblGrid>
              <a:tr h="357876">
                <a:tc gridSpan="1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News table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140411"/>
                  </a:ext>
                </a:extLst>
              </a:tr>
              <a:tr h="8946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title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photo_url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Short_description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writer</a:t>
                      </a:r>
                    </a:p>
                    <a:p>
                      <a:pPr algn="l"/>
                      <a:r>
                        <a:rPr lang="en-US" dirty="0"/>
                        <a:t>(</a:t>
                      </a:r>
                      <a:r>
                        <a:rPr lang="en-US" dirty="0" err="1"/>
                        <a:t>userId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created_at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updated_at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deleted_at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Is_active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Category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792851"/>
                  </a:ext>
                </a:extLst>
              </a:tr>
              <a:tr h="35787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a-IR" dirty="0"/>
                        <a:t>خبر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url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36287"/>
                  </a:ext>
                </a:extLst>
              </a:tr>
              <a:tr h="35787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a-IR" dirty="0"/>
                        <a:t>خبر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url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text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3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47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F2B811-6039-C4F7-0E6E-DDD36F1C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30340730-5B51-FF59-C1CD-1FC74B950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8807"/>
              </p:ext>
            </p:extLst>
          </p:nvPr>
        </p:nvGraphicFramePr>
        <p:xfrm>
          <a:off x="655981" y="2187751"/>
          <a:ext cx="10878874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1873">
                  <a:extLst>
                    <a:ext uri="{9D8B030D-6E8A-4147-A177-3AD203B41FA5}">
                      <a16:colId xmlns:a16="http://schemas.microsoft.com/office/drawing/2014/main" val="2869519462"/>
                    </a:ext>
                  </a:extLst>
                </a:gridCol>
                <a:gridCol w="1006920">
                  <a:extLst>
                    <a:ext uri="{9D8B030D-6E8A-4147-A177-3AD203B41FA5}">
                      <a16:colId xmlns:a16="http://schemas.microsoft.com/office/drawing/2014/main" val="272902371"/>
                    </a:ext>
                  </a:extLst>
                </a:gridCol>
                <a:gridCol w="985393">
                  <a:extLst>
                    <a:ext uri="{9D8B030D-6E8A-4147-A177-3AD203B41FA5}">
                      <a16:colId xmlns:a16="http://schemas.microsoft.com/office/drawing/2014/main" val="2667376833"/>
                    </a:ext>
                  </a:extLst>
                </a:gridCol>
                <a:gridCol w="754698">
                  <a:extLst>
                    <a:ext uri="{9D8B030D-6E8A-4147-A177-3AD203B41FA5}">
                      <a16:colId xmlns:a16="http://schemas.microsoft.com/office/drawing/2014/main" val="2199812335"/>
                    </a:ext>
                  </a:extLst>
                </a:gridCol>
                <a:gridCol w="884174">
                  <a:extLst>
                    <a:ext uri="{9D8B030D-6E8A-4147-A177-3AD203B41FA5}">
                      <a16:colId xmlns:a16="http://schemas.microsoft.com/office/drawing/2014/main" val="866701293"/>
                    </a:ext>
                  </a:extLst>
                </a:gridCol>
                <a:gridCol w="2162048">
                  <a:extLst>
                    <a:ext uri="{9D8B030D-6E8A-4147-A177-3AD203B41FA5}">
                      <a16:colId xmlns:a16="http://schemas.microsoft.com/office/drawing/2014/main" val="4177215574"/>
                    </a:ext>
                  </a:extLst>
                </a:gridCol>
                <a:gridCol w="1208786">
                  <a:extLst>
                    <a:ext uri="{9D8B030D-6E8A-4147-A177-3AD203B41FA5}">
                      <a16:colId xmlns:a16="http://schemas.microsoft.com/office/drawing/2014/main" val="2895207425"/>
                    </a:ext>
                  </a:extLst>
                </a:gridCol>
                <a:gridCol w="1361948">
                  <a:extLst>
                    <a:ext uri="{9D8B030D-6E8A-4147-A177-3AD203B41FA5}">
                      <a16:colId xmlns:a16="http://schemas.microsoft.com/office/drawing/2014/main" val="2554998203"/>
                    </a:ext>
                  </a:extLst>
                </a:gridCol>
                <a:gridCol w="1923034">
                  <a:extLst>
                    <a:ext uri="{9D8B030D-6E8A-4147-A177-3AD203B41FA5}">
                      <a16:colId xmlns:a16="http://schemas.microsoft.com/office/drawing/2014/main" val="1578379507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Attendance table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4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user_id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present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lesson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by</a:t>
                      </a:r>
                    </a:p>
                    <a:p>
                      <a:pPr algn="l"/>
                      <a:r>
                        <a:rPr lang="en-US" dirty="0"/>
                        <a:t>(teacher </a:t>
                      </a:r>
                      <a:r>
                        <a:rPr lang="en-US" dirty="0" err="1"/>
                        <a:t>userId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updated_at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profile_photo_url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79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a-IR" dirty="0"/>
                        <a:t>102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a-IR" dirty="0"/>
                        <a:t>انگلیسی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url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3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a-IR" dirty="0"/>
                        <a:t>203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a-IR" dirty="0"/>
                        <a:t>شیمی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url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39316"/>
                  </a:ext>
                </a:extLst>
              </a:tr>
            </a:tbl>
          </a:graphicData>
        </a:graphic>
      </p:graphicFrame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7D454C0A-02CD-6B29-54E6-5CD7EB0E9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59146"/>
              </p:ext>
            </p:extLst>
          </p:nvPr>
        </p:nvGraphicFramePr>
        <p:xfrm>
          <a:off x="4648855" y="4225101"/>
          <a:ext cx="289312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6243">
                  <a:extLst>
                    <a:ext uri="{9D8B030D-6E8A-4147-A177-3AD203B41FA5}">
                      <a16:colId xmlns:a16="http://schemas.microsoft.com/office/drawing/2014/main" val="2869519462"/>
                    </a:ext>
                  </a:extLst>
                </a:gridCol>
                <a:gridCol w="1035368">
                  <a:extLst>
                    <a:ext uri="{9D8B030D-6E8A-4147-A177-3AD203B41FA5}">
                      <a16:colId xmlns:a16="http://schemas.microsoft.com/office/drawing/2014/main" val="272902371"/>
                    </a:ext>
                  </a:extLst>
                </a:gridCol>
                <a:gridCol w="1441514">
                  <a:extLst>
                    <a:ext uri="{9D8B030D-6E8A-4147-A177-3AD203B41FA5}">
                      <a16:colId xmlns:a16="http://schemas.microsoft.com/office/drawing/2014/main" val="266737683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Categories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4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English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Display_text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79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sports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a-IR" dirty="0"/>
                        <a:t>ورزش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3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a-IR" dirty="0"/>
                        <a:t>همایش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33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44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0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939</TotalTime>
  <Words>282</Words>
  <Application>Microsoft Office PowerPoint</Application>
  <PresentationFormat>Widescreen</PresentationFormat>
  <Paragraphs>156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PowerPoint Presentation</vt:lpstr>
      <vt:lpstr>Users</vt:lpstr>
      <vt:lpstr>routes</vt:lpstr>
      <vt:lpstr>database</vt:lpstr>
      <vt:lpstr>database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Users:</dc:title>
  <dc:creator>mm nn</dc:creator>
  <cp:lastModifiedBy>mm nn</cp:lastModifiedBy>
  <cp:revision>39</cp:revision>
  <dcterms:created xsi:type="dcterms:W3CDTF">2023-09-01T08:27:26Z</dcterms:created>
  <dcterms:modified xsi:type="dcterms:W3CDTF">2023-09-11T18:26:27Z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